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12" r:id="rId15"/>
    <p:sldId id="313" r:id="rId16"/>
    <p:sldId id="314" r:id="rId17"/>
    <p:sldId id="315" r:id="rId18"/>
    <p:sldId id="305" r:id="rId19"/>
    <p:sldId id="306" r:id="rId20"/>
    <p:sldId id="307" r:id="rId21"/>
    <p:sldId id="308" r:id="rId22"/>
    <p:sldId id="309" r:id="rId23"/>
    <p:sldId id="310" r:id="rId24"/>
    <p:sldId id="269" r:id="rId25"/>
    <p:sldId id="270" r:id="rId26"/>
    <p:sldId id="277" r:id="rId27"/>
    <p:sldId id="292" r:id="rId28"/>
    <p:sldId id="271" r:id="rId29"/>
    <p:sldId id="279" r:id="rId30"/>
    <p:sldId id="280" r:id="rId31"/>
    <p:sldId id="293" r:id="rId32"/>
    <p:sldId id="281" r:id="rId33"/>
    <p:sldId id="272" r:id="rId34"/>
    <p:sldId id="273" r:id="rId35"/>
    <p:sldId id="274" r:id="rId36"/>
    <p:sldId id="275" r:id="rId37"/>
    <p:sldId id="285" r:id="rId38"/>
    <p:sldId id="286" r:id="rId39"/>
    <p:sldId id="287" r:id="rId40"/>
    <p:sldId id="288" r:id="rId41"/>
    <p:sldId id="294" r:id="rId42"/>
    <p:sldId id="289" r:id="rId43"/>
    <p:sldId id="282" r:id="rId44"/>
    <p:sldId id="290" r:id="rId45"/>
    <p:sldId id="291" r:id="rId46"/>
    <p:sldId id="276" r:id="rId47"/>
    <p:sldId id="31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478" autoAdjust="0"/>
  </p:normalViewPr>
  <p:slideViewPr>
    <p:cSldViewPr>
      <p:cViewPr varScale="1">
        <p:scale>
          <a:sx n="164" d="100"/>
          <a:sy n="164" d="100"/>
        </p:scale>
        <p:origin x="426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6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Single Variable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 by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𝐅𝐨𝐫𝐦𝐮𝐥𝐚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200" b="1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its volume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32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905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 an approximation to the volume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3200" b="1" dirty="0"/>
                  <a:t> is given by the sum of the volumes </a:t>
                </a:r>
                <a:r>
                  <a:rPr lang="en-US" sz="3200" b="1" dirty="0" smtClean="0"/>
                  <a:t>of these </a:t>
                </a:r>
                <a:r>
                  <a:rPr lang="en-US" sz="3200" b="1" dirty="0"/>
                  <a:t>shells</a:t>
                </a:r>
                <a:r>
                  <a:rPr lang="en-US" sz="32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m:rPr>
                            <m:brk m:alnAt="25"/>
                          </m:r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32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nary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m:rPr>
                            <m:brk m:alnAt="25"/>
                          </m:r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𝛑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bar>
                          </m:e>
                          <m:sub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</m:e>
                        </m:d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nary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5801"/>
            <a:ext cx="913876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approximation appears to become better 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9144000" cy="2696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But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from the definition of </a:t>
                </a:r>
                <a:r>
                  <a:rPr lang="en-US" sz="3200" b="1" dirty="0" smtClean="0"/>
                  <a:t>an integral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200" b="1" dirty="0" smtClean="0"/>
                  <a:t>we </a:t>
                </a:r>
                <a:r>
                  <a:rPr lang="en-US" sz="3200" b="1" dirty="0"/>
                  <a:t>know </a:t>
                </a:r>
                <a:r>
                  <a:rPr lang="en-US" sz="3200" b="1" dirty="0" smtClean="0"/>
                  <a:t>that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m:rPr>
                                  <m:brk m:alnAt="25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sz="3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bar>
                                    </m:e>
                                    <m:sub>
                                      <m:r>
                                        <a:rPr lang="en-US" sz="32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fun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269618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549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Thus the following </a:t>
            </a:r>
            <a:r>
              <a:rPr lang="en-US" sz="3200" b="1" dirty="0" smtClean="0"/>
              <a:t>two formulas appear plausible for evaluating volumes of solids of revolution.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9202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98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volume of the solid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obtained by rotating about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</a:t>
                </a:r>
                <a:r>
                  <a:rPr lang="en-US" sz="3200" b="1" dirty="0" smtClean="0"/>
                  <a:t>the region </a:t>
                </a:r>
                <a:r>
                  <a:rPr lang="en-US" sz="3200" b="1" dirty="0"/>
                  <a:t>under the curve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9814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1910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argument using cylindrical shells makes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𝐅𝐨𝐫𝐦𝐮𝐥𝐚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200" b="1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seem reasonable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but </a:t>
                </a:r>
                <a:r>
                  <a:rPr lang="en-US" sz="3200" b="1" dirty="0" smtClean="0"/>
                  <a:t>we are also </a:t>
                </a:r>
                <a:r>
                  <a:rPr lang="en-US" sz="3200" b="1" dirty="0"/>
                  <a:t>able to prove </a:t>
                </a:r>
                <a:r>
                  <a:rPr lang="en-US" sz="3200" b="1" dirty="0" smtClean="0"/>
                  <a:t>it.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07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The best way to remember </a:t>
                </a:r>
                <a14:m>
                  <m:oMath xmlns:m="http://schemas.openxmlformats.org/officeDocument/2006/math">
                    <m:r>
                      <a:rPr lang="en-US" sz="2800" b="1" dirty="0">
                        <a:latin typeface="Cambria Math" panose="02040503050406030204" pitchFamily="18" charset="0"/>
                      </a:rPr>
                      <m:t>𝐅𝐨𝐫𝐦𝐮𝐥𝐚</m:t>
                    </m:r>
                    <m:r>
                      <a:rPr lang="en-US" sz="2800" b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is to think of a typical shell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cut and flattened </a:t>
                </a:r>
                <a:r>
                  <a:rPr lang="en-US" sz="2800" b="1" dirty="0" smtClean="0"/>
                  <a:t>as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with radius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circumference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height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and thickness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or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 smtClean="0"/>
                  <a:t>:</a:t>
                </a:r>
                <a:endParaRPr lang="en-US" sz="28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3200" b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𝛑</m:t>
                                      </m:r>
                                      <m:r>
                                        <a:rPr lang="en-US" sz="3200" b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𝐜𝐢𝐫𝐜𝐮𝐦𝐟𝐞𝐫𝐞𝐧𝐜𝐞</m:t>
                              </m:r>
                            </m:lim>
                          </m:limLow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  <m:d>
                                        <m:dPr>
                                          <m:ctrlPr>
                                            <a:rPr lang="en-US" sz="3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𝐡𝐞𝐢𝐠𝐡𝐭</m:t>
                              </m:r>
                            </m:lim>
                          </m:limLow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𝐝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𝐭𝐡𝐢𝐜𝐤𝐧𝐞𝐬𝐬</m:t>
                              </m:r>
                            </m:lim>
                          </m:limLow>
                        </m:e>
                      </m:nary>
                    </m:oMath>
                  </m:oMathPara>
                </a14:m>
                <a:endParaRPr lang="en-US" sz="2800" b="1" dirty="0" smtClean="0"/>
              </a:p>
              <a:p>
                <a:pPr algn="just"/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07452"/>
              </a:xfrm>
              <a:prstGeom prst="rect">
                <a:avLst/>
              </a:prstGeom>
              <a:blipFill>
                <a:blip r:embed="rId2"/>
                <a:stretch>
                  <a:fillRect l="-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" y="4379512"/>
            <a:ext cx="9136721" cy="24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volume of the solid obtained by rotating about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</a:t>
                </a:r>
                <a:r>
                  <a:rPr lang="en-US" sz="3200" b="1" dirty="0" smtClean="0"/>
                  <a:t>the region </a:t>
                </a:r>
                <a:r>
                  <a:rPr lang="en-US" sz="3200" b="1" dirty="0"/>
                  <a:t>bounded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832" y="3625373"/>
            <a:ext cx="5257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2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sketch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above </a:t>
                </a:r>
                <a:r>
                  <a:rPr lang="en-US" sz="3200" b="1" dirty="0"/>
                  <a:t>we see that a typical shell has radius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circumference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:r>
                  <a:rPr lang="en-US" sz="3200" b="1" dirty="0" smtClean="0"/>
                  <a:t>height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283009"/>
                <a:ext cx="9144000" cy="2825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by the shell method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volume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3200" b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𝛑</m:t>
                                      </m:r>
                                      <m:r>
                                        <a:rPr lang="en-US" sz="3200" b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𝐜𝐢𝐫𝐜𝐮𝐦𝐟𝐞𝐫𝐞𝐧𝐜𝐞</m:t>
                              </m:r>
                            </m:lim>
                          </m:limLow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𝐡𝐞𝐢𝐠𝐡𝐭</m:t>
                              </m:r>
                            </m:lim>
                          </m:limLow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3200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en-US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𝐭𝐡𝐢𝐜𝐤𝐧𝐞𝐬𝐬</m:t>
                              </m:r>
                            </m:lim>
                          </m:limLow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009"/>
                <a:ext cx="9144000" cy="2825517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9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40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32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40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180344"/>
                <a:ext cx="458377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Figure </a:t>
                </a:r>
                <a:r>
                  <a:rPr lang="en-US" sz="2800" b="1" dirty="0" smtClean="0"/>
                  <a:t>shows </a:t>
                </a:r>
                <a:r>
                  <a:rPr lang="en-US" sz="2800" b="1" dirty="0"/>
                  <a:t>a </a:t>
                </a:r>
                <a:r>
                  <a:rPr lang="en-US" sz="2800" b="1" dirty="0" smtClean="0"/>
                  <a:t>computer</a:t>
                </a:r>
                <a:r>
                  <a:rPr lang="en-US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2800" b="1" dirty="0" smtClean="0"/>
                  <a:t>generated picture </a:t>
                </a:r>
                <a:r>
                  <a:rPr lang="en-US" sz="2800" b="1" dirty="0"/>
                  <a:t>of the solid whose volume we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computed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/>
                  <a:t>.</a:t>
                </a:r>
                <a:endParaRPr lang="en-US" sz="28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344"/>
                <a:ext cx="4583770" cy="2677656"/>
              </a:xfrm>
              <a:prstGeom prst="rect">
                <a:avLst/>
              </a:prstGeom>
              <a:blipFill>
                <a:blip r:embed="rId3"/>
                <a:stretch>
                  <a:fillRect l="-2660" r="-2660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904" y="3429000"/>
            <a:ext cx="44610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8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𝐍𝐨𝐭𝐞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Comparing the solution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with the remarks at the beginning of </a:t>
                </a:r>
                <a:r>
                  <a:rPr lang="en-US" sz="3200" b="1" dirty="0" smtClean="0"/>
                  <a:t>this lecture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we see that the method of cylindrical shells is much easier than the </a:t>
                </a:r>
                <a:r>
                  <a:rPr lang="en-US" sz="3200" b="1" dirty="0" smtClean="0"/>
                  <a:t>washer method </a:t>
                </a:r>
                <a:r>
                  <a:rPr lang="en-US" sz="3200" b="1" dirty="0"/>
                  <a:t>for this problem.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39624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did not have to find the coordinates of the local </a:t>
                </a:r>
                <a:r>
                  <a:rPr lang="en-US" sz="3200" b="1" dirty="0" smtClean="0"/>
                  <a:t>maximum and </a:t>
                </a:r>
                <a:r>
                  <a:rPr lang="en-US" sz="3200" b="1" dirty="0"/>
                  <a:t>we did not have to solve the equation of the curve for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 terms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2400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5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type of reasoning </a:t>
                </a:r>
                <a:r>
                  <a:rPr lang="en-US" sz="3200" b="1" dirty="0" smtClean="0"/>
                  <a:t>that we held before will </a:t>
                </a:r>
                <a:r>
                  <a:rPr lang="en-US" sz="3200" b="1" dirty="0"/>
                  <a:t>be helpful in other situations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such as when we </a:t>
                </a:r>
                <a:r>
                  <a:rPr lang="en-US" sz="3200" b="1" dirty="0" smtClean="0"/>
                  <a:t>rotate regions </a:t>
                </a:r>
                <a:r>
                  <a:rPr lang="en-US" sz="3200" b="1" dirty="0"/>
                  <a:t>about lines other than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3072348"/>
                <a:ext cx="43434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</a:t>
                </a:r>
                <a:r>
                  <a:rPr lang="en-US" sz="3200" b="1" dirty="0" smtClean="0"/>
                  <a:t>instance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</a:t>
                </a:r>
                <a:r>
                  <a:rPr lang="en-US" sz="3200" b="1" dirty="0"/>
                  <a:t>plane region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is revolved about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 </a:t>
                </a:r>
                <a:r>
                  <a:rPr lang="en-US" sz="3200" b="1" dirty="0"/>
                  <a:t>to form the indicated solid.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4343400" cy="3785652"/>
              </a:xfrm>
              <a:prstGeom prst="rect">
                <a:avLst/>
              </a:prstGeom>
              <a:blipFill>
                <a:blip r:embed="rId3"/>
                <a:stretch>
                  <a:fillRect l="-3506" r="-3366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137" y="2209800"/>
            <a:ext cx="36968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1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Consider a horizontal rectangle of width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with height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distance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between the axis of revolution and </a:t>
                </a:r>
                <a:r>
                  <a:rPr lang="en-US" sz="3200" b="1" dirty="0" smtClean="0"/>
                  <a:t>the </a:t>
                </a:r>
                <a:r>
                  <a:rPr lang="en-US" sz="3200" b="1" dirty="0"/>
                  <a:t>center of </a:t>
                </a:r>
                <a:r>
                  <a:rPr lang="en-US" sz="3200" b="1" dirty="0" smtClean="0"/>
                  <a:t>the rectangle.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0108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2776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the plane region is revolved about </a:t>
                </a:r>
                <a:r>
                  <a:rPr lang="en-US" sz="3200" b="1" dirty="0"/>
                  <a:t>a line parallel to the </a:t>
                </a:r>
                <a14:m>
                  <m:oMath xmlns:m="http://schemas.openxmlformats.org/officeDocument/2006/math">
                    <m:r>
                      <a:rPr lang="en-US" sz="3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rectangle generates a representative shell </a:t>
                </a:r>
                <a:r>
                  <a:rPr lang="en-US" sz="3200" b="1" dirty="0"/>
                  <a:t>whose volume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76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20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14600"/>
            <a:ext cx="9144000" cy="213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Integration:</a:t>
            </a:r>
          </a:p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Shell Method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33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5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can approximate the volume of the solid by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/>
                  <a:t>such shells of </a:t>
                </a:r>
                <a:r>
                  <a:rPr lang="en-US" sz="3200" b="1" dirty="0"/>
                  <a:t>thickness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height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:r>
                  <a:rPr lang="en-US" sz="3200" b="1" dirty="0"/>
                  <a:t>average </a:t>
                </a:r>
                <a:r>
                  <a:rPr lang="en-US" sz="3200" b="1" dirty="0"/>
                  <a:t>radius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m:rPr>
                              <m:brk m:alnAt="25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52887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38100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approximation appears to become better and better as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d>
                    <m:r>
                      <a:rPr lang="en-US" sz="32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6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volume of the solid 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m:rPr>
                                  <m:brk m:alnAt="25"/>
                                </m:rP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  <m: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2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200" b="1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2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65381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3886200"/>
                <a:ext cx="9144000" cy="1813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𝐚𝐯𝐞𝐫𝐚𝐠𝐞</m:t>
                              </m:r>
                              <m:r>
                                <a:rPr lang="en-US" sz="3200" b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𝐫𝐚𝐝𝐢𝐮𝐬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𝐡𝐞𝐢𝐠𝐡𝐭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𝐭𝐡𝐢𝐜𝐤𝐧𝐞𝐬𝐬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18139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7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58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𝐒𝐡𝐞𝐥𝐥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To find the volume of a solid of revolution with the shell method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use </a:t>
                </a:r>
                <a:r>
                  <a:rPr lang="en-US" sz="3200" b="1" dirty="0" smtClean="0"/>
                  <a:t>the following formula:</a:t>
                </a:r>
                <a:endParaRPr lang="en-US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𝐨𝐫𝐢𝐳𝐨𝐧𝐭𝐚𝐥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𝐚𝐱𝐢𝐬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𝐫𝐞𝐯𝐨𝐥𝐮𝐭𝐢𝐨𝐧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5807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057308"/>
            <a:ext cx="4114801" cy="38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52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𝐓𝐡𝐞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𝐒𝐡𝐞𝐥𝐥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volume of a solid of revolution with the shell method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use the following formula:</a:t>
                </a:r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𝐞𝐫𝐭𝐢𝐜𝐚𝐥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𝐱𝐢𝐬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4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𝐞𝐯𝐨𝐥𝐮𝐭𝐢𝐨𝐧</m:t>
                      </m:r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5214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08" y="3124199"/>
            <a:ext cx="4294192" cy="37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2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4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𝐔𝐬𝐢𝐧𝐠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𝐒𝐡𝐞𝐥𝐥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i="0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𝐕𝐨𝐥𝐮𝐦𝐞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volume of the solid of revolution formed by revolving the region bounded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about the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41051"/>
              </a:xfrm>
              <a:prstGeom prst="rect">
                <a:avLst/>
              </a:prstGeom>
              <a:blipFill>
                <a:blip r:embed="rId2"/>
                <a:stretch>
                  <a:fillRect l="-1667" r="-1667" b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3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axis of revolution </a:t>
                </a:r>
                <a:r>
                  <a:rPr lang="en-US" sz="3200" b="1" dirty="0" smtClean="0"/>
                  <a:t>is vertical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use a vertical representative </a:t>
                </a:r>
                <a:r>
                  <a:rPr lang="en-US" sz="3200" b="1" dirty="0" smtClean="0"/>
                  <a:t>rectangle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as </a:t>
                </a:r>
                <a:r>
                  <a:rPr lang="en-US" sz="3200" b="1" dirty="0"/>
                  <a:t>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95600"/>
                <a:ext cx="42672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The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indicates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the variable of integration.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4267200" cy="2971583"/>
              </a:xfrm>
              <a:prstGeom prst="rect">
                <a:avLst/>
              </a:prstGeom>
              <a:blipFill rotWithShape="0">
                <a:blip r:embed="rId3"/>
                <a:stretch>
                  <a:fillRect l="-3571" r="-2429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009" y="2743200"/>
            <a:ext cx="479699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7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:r>
                  <a:rPr lang="en-US" sz="3200" b="1" dirty="0" smtClean="0"/>
                  <a:t>distance from </a:t>
                </a:r>
                <a:r>
                  <a:rPr lang="en-US" sz="3200" b="1" dirty="0"/>
                  <a:t>the center of the rectangle to the axis </a:t>
                </a:r>
                <a:r>
                  <a:rPr lang="en-US" sz="3200" b="1" dirty="0" smtClean="0"/>
                  <a:t>of revolution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and the height of </a:t>
                </a:r>
                <a:r>
                  <a:rPr lang="en-US" sz="3200" b="1" dirty="0" smtClean="0"/>
                  <a:t>the rectangle 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065053"/>
                <a:ext cx="9144000" cy="3259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ranges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apply the </a:t>
                </a:r>
                <a:r>
                  <a:rPr lang="en-US" sz="3200" b="1" dirty="0" smtClean="0"/>
                  <a:t>shell method </a:t>
                </a:r>
                <a:r>
                  <a:rPr lang="en-US" sz="3200" b="1" dirty="0"/>
                  <a:t>to find the volume of the </a:t>
                </a:r>
                <a:r>
                  <a:rPr lang="en-US" sz="3200" b="1" dirty="0" smtClean="0"/>
                  <a:t>solid: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5053"/>
                <a:ext cx="9144000" cy="325954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122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den>
                                  </m:f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1223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31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𝐔𝐬𝐢𝐧𝐠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𝐒𝐡𝐞𝐥𝐥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𝐅𝐢𝐧𝐝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𝐕𝐨𝐥𝐮𝐦𝐞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volume of the solid of revolution formed by revolving the region bounded </a:t>
                </a:r>
                <a:r>
                  <a:rPr lang="en-US" sz="3200" b="1" dirty="0" smtClean="0"/>
                  <a:t>by the </a:t>
                </a:r>
                <a:r>
                  <a:rPr lang="en-US" sz="3200" b="1" dirty="0"/>
                  <a:t>graph </a:t>
                </a:r>
                <a:r>
                  <a:rPr lang="en-US" sz="32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13378"/>
              </a:xfrm>
              <a:prstGeom prst="rect">
                <a:avLst/>
              </a:prstGeom>
              <a:blipFill>
                <a:blip r:embed="rId2"/>
                <a:stretch>
                  <a:fillRect l="-1667" r="-1667" b="-2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0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the axis of revolution is horizontal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use a horizontal </a:t>
                </a:r>
                <a:r>
                  <a:rPr lang="en-US" sz="3200" b="1" dirty="0" smtClean="0"/>
                  <a:t>representative rectangle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71800"/>
                <a:ext cx="4572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indicates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the variable </a:t>
                </a:r>
                <a:r>
                  <a:rPr lang="en-US" sz="3200" b="1" dirty="0" smtClean="0"/>
                  <a:t>of integration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4572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3333" r="-3333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541" y="2667000"/>
            <a:ext cx="452345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4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this </a:t>
                </a:r>
                <a:r>
                  <a:rPr lang="en-US" sz="3200" b="1" dirty="0" smtClean="0"/>
                  <a:t>lecture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will study an alternative method for finding the volume of a </a:t>
                </a:r>
                <a:r>
                  <a:rPr lang="en-US" sz="3200" b="1" dirty="0" smtClean="0"/>
                  <a:t>solid of </a:t>
                </a:r>
                <a:r>
                  <a:rPr lang="en-US" sz="3200" b="1" dirty="0"/>
                  <a:t>revolution.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method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𝐬𝐡𝐞𝐥𝐥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𝐦𝐞𝐭𝐡𝐨𝐝</m:t>
                    </m:r>
                  </m:oMath>
                </a14:m>
                <a:r>
                  <a:rPr lang="en-US" sz="3200" b="1" dirty="0"/>
                  <a:t> because it uses cylindrical shells.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4493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comparison of the advantages of the disk and shell methods is given later in </a:t>
            </a:r>
            <a:r>
              <a:rPr lang="en-US" sz="3200" b="1" dirty="0" smtClean="0"/>
              <a:t>this lecture.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28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distance from the center of the rectangle to the axis of revolution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the height of the rectangle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28046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106011"/>
                <a:ext cx="9144000" cy="3259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ranges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</a:t>
                </a:r>
                <a:r>
                  <a:rPr lang="en-US" sz="3200" b="1" dirty="0"/>
                  <a:t>volume of the solid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6011"/>
                <a:ext cx="9144000" cy="325954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12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560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6019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9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622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𝐄𝐱𝐩𝐥𝐨𝐫𝐚𝐭𝐢𝐨𝐧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To see the advantage of using the shell method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solve </a:t>
                </a:r>
                <a:r>
                  <a:rPr lang="en-US" sz="3200" b="1" dirty="0" smtClean="0"/>
                  <a:t>the 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3200" b="1" dirty="0" smtClean="0"/>
                  <a:t>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,              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func>
                                  </m:e>
                                </m:rad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2227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38100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Then use this equation to find the volume using the disk method.</a:t>
            </a:r>
          </a:p>
        </p:txBody>
      </p:sp>
    </p:spTree>
    <p:extLst>
      <p:ext uri="{BB962C8B-B14F-4D97-AF65-F5344CB8AC3E}">
        <p14:creationId xmlns:p14="http://schemas.microsoft.com/office/powerpoint/2010/main" val="11765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𝐂𝐨𝐦𝐩𝐚𝐫𝐢𝐬𝐨𝐧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𝐃𝐢𝐬𝐤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𝐒𝐡𝐞𝐥𝐥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𝐌𝐞𝐭𝐡𝐨𝐝𝐬</m:t>
                      </m:r>
                    </m:oMath>
                  </m:oMathPara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disk and shell methods can be distinguished as follows.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00657"/>
              </a:xfrm>
              <a:prstGeom prst="rect">
                <a:avLst/>
              </a:prstGeom>
              <a:blipFill>
                <a:blip r:embed="rId2"/>
                <a:stretch>
                  <a:fillRect l="-1667" r="-1667" b="-4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For the disk method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3200" b="1" dirty="0" smtClean="0"/>
                  <a:t> the representative </a:t>
                </a:r>
                <a:r>
                  <a:rPr lang="en-US" sz="3200" b="1" dirty="0"/>
                  <a:t>rectangle is always perpendicular to the axis of </a:t>
                </a:r>
                <a:r>
                  <a:rPr lang="en-US" sz="3200" b="1" dirty="0" smtClean="0"/>
                  <a:t>revolution (see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𝟏𝟒</m:t>
                    </m:r>
                  </m:oMath>
                </a14:m>
                <a:r>
                  <a:rPr lang="en-US" sz="3200" b="1" dirty="0"/>
                  <a:t> below)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en-US" sz="3200" b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For </a:t>
                </a:r>
                <a:r>
                  <a:rPr lang="en-US" sz="3200" b="1" dirty="0"/>
                  <a:t>the shell </a:t>
                </a:r>
                <a:r>
                  <a:rPr lang="en-US" sz="3200" b="1" dirty="0" smtClean="0"/>
                  <a:t>method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representative rectangle is always parallel to the axis </a:t>
                </a:r>
                <a:r>
                  <a:rPr lang="en-US" sz="3200" b="1" dirty="0" smtClean="0"/>
                  <a:t>of revolution (</a:t>
                </a:r>
                <a:r>
                  <a:rPr lang="en-US" sz="3200" b="1" dirty="0"/>
                  <a:t>see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below).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blipFill>
                <a:blip r:embed="rId3"/>
                <a:stretch>
                  <a:fillRect l="-1533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26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𝟏𝟒</m:t>
                    </m:r>
                  </m:oMath>
                </a14:m>
                <a:r>
                  <a:rPr lang="en-US" sz="2800" b="1" dirty="0" smtClean="0"/>
                  <a:t>. Representative Rectangles for the Disk Method</a:t>
                </a:r>
                <a:endParaRPr lang="en-US" sz="28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384995"/>
              </a:xfrm>
              <a:prstGeom prst="rect">
                <a:avLst/>
              </a:prstGeom>
              <a:blipFill>
                <a:blip r:embed="rId2"/>
                <a:stretch>
                  <a:fillRect l="-1333" r="-1333" b="-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52600"/>
            <a:ext cx="7543800" cy="49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319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US" sz="2800" b="1" dirty="0"/>
                  <a:t>. Representative Rectangles for the </a:t>
                </a:r>
                <a:r>
                  <a:rPr lang="en-US" sz="2800" b="1" dirty="0" smtClean="0"/>
                  <a:t>Shell Method</a:t>
                </a:r>
                <a:endParaRPr lang="en-US" sz="28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319015"/>
              </a:xfrm>
              <a:prstGeom prst="rect">
                <a:avLst/>
              </a:prstGeom>
              <a:blipFill>
                <a:blip r:embed="rId2"/>
                <a:stretch>
                  <a:fillRect l="-1333" r="-1333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6400"/>
            <a:ext cx="7467600" cy="50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Often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one method is more convenient to use than the other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5545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 </a:t>
            </a:r>
            <a:r>
              <a:rPr lang="en-US" sz="3200" b="1" dirty="0"/>
              <a:t>next </a:t>
            </a:r>
            <a:r>
              <a:rPr lang="en-US" sz="3200" b="1" dirty="0" smtClean="0"/>
              <a:t>example illustrates </a:t>
            </a:r>
            <a:r>
              <a:rPr lang="en-US" sz="3200" b="1" dirty="0"/>
              <a:t>a case in which the shell method is preferable.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3055612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𝐒𝐡𝐞𝐥𝐥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𝐏𝐫𝐞𝐟𝐞𝐫𝐚𝐛𝐥𝐞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volume of the solid formed by revolving the region bounded by the graphs </a:t>
                </a:r>
                <a:r>
                  <a:rPr lang="en-US" sz="32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about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5612"/>
                <a:ext cx="9144000" cy="3802388"/>
              </a:xfrm>
              <a:prstGeom prst="rect">
                <a:avLst/>
              </a:prstGeom>
              <a:blipFill>
                <a:blip r:embed="rId3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0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𝐕𝐨𝐥𝐮𝐦𝐞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𝐓𝐡𝐞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𝐃𝐢𝐬𝐤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𝐌𝐞𝐭𝐡𝐨𝐝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 smtClean="0"/>
                  <a:t> lecture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saw that the washer method requires </a:t>
                </a:r>
                <a:r>
                  <a:rPr lang="en-US" sz="3200" b="1" dirty="0" smtClean="0"/>
                  <a:t>two integrals </a:t>
                </a:r>
                <a:r>
                  <a:rPr lang="en-US" sz="3200" b="1" dirty="0"/>
                  <a:t>to determine the volume of this </a:t>
                </a:r>
                <a:r>
                  <a:rPr lang="en-US" sz="3200" b="1" dirty="0" smtClean="0"/>
                  <a:t>solid</a:t>
                </a:r>
                <a:r>
                  <a:rPr lang="en-US" sz="3200" b="1" dirty="0" smtClean="0"/>
                  <a:t>.</a:t>
                </a:r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 l="-1667" r="-1667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776278"/>
            <a:ext cx="3733800" cy="408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7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𝟏𝟕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can see that the shell method requires only one integral to </a:t>
                </a:r>
                <a:r>
                  <a:rPr lang="en-US" sz="3200" b="1" dirty="0" smtClean="0"/>
                  <a:t>find the </a:t>
                </a:r>
                <a:r>
                  <a:rPr lang="en-US" sz="3200" b="1" dirty="0"/>
                  <a:t>volume.</a:t>
                </a:r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-1" y="2286000"/>
                <a:ext cx="4867275" cy="1595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286000"/>
                <a:ext cx="4867275" cy="1595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273609"/>
                <a:ext cx="4867274" cy="232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limLoc m:val="undOvr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73609"/>
                <a:ext cx="4867274" cy="2326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275" y="2173194"/>
            <a:ext cx="42767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rPr>
                  <a:t> Volume of a Pontoon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pontoon is to be made in the shape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t="-4142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7180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pontoon is designed by </a:t>
                </a:r>
                <a:r>
                  <a:rPr lang="en-US" sz="3200" b="1" dirty="0"/>
                  <a:t>rotating the </a:t>
                </a:r>
                <a:r>
                  <a:rPr lang="en-US" sz="3200" b="1" dirty="0" smtClean="0"/>
                  <a:t>graph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axis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measured in feet.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9144000" cy="30637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601980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Find the volume of the pontoon.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54" y="1295340"/>
            <a:ext cx="44481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Some volume problems are very difficult to handle by the </a:t>
            </a:r>
            <a:r>
              <a:rPr lang="en-US" sz="3200" b="1" dirty="0" smtClean="0"/>
              <a:t>disk and washer methods.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9144000" cy="454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let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/>
                  <a:t>s consider the problem of finding the volume of the </a:t>
                </a:r>
                <a:r>
                  <a:rPr lang="en-US" sz="3200" b="1" dirty="0" smtClean="0"/>
                  <a:t>solid obtained </a:t>
                </a:r>
                <a:r>
                  <a:rPr lang="en-US" sz="3200" b="1" dirty="0"/>
                  <a:t>by rotating about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axis the region bounded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latin typeface="Cambria Math" panose="02040503050406030204" pitchFamily="18" charset="0"/>
                  </a:rPr>
                  <a:t>and</a:t>
                </a:r>
                <a:endParaRPr lang="en-US" sz="3200" b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4541051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916130"/>
            <a:ext cx="3961915" cy="29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8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20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Refer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𝟏𝟗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use the disk method as </a:t>
                </a:r>
                <a:r>
                  <a:rPr lang="en-US" sz="3200" b="1" dirty="0" smtClean="0"/>
                  <a:t>shown: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𝟏𝟔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2030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53294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use the shell method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would have to solve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 terms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in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32940"/>
                <a:ext cx="9144000" cy="2325060"/>
              </a:xfrm>
              <a:prstGeom prst="rect">
                <a:avLst/>
              </a:prstGeom>
              <a:blipFill>
                <a:blip r:embed="rId3"/>
                <a:stretch>
                  <a:fillRect l="-1667" r="-1667" b="-4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049" y="1447800"/>
            <a:ext cx="4348951" cy="26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317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𝟏𝟔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𝟐𝟓𝟔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𝟐𝟒</m:t>
                                      </m:r>
                                    </m:den>
                                  </m:f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𝟏𝟐𝟖𝟎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𝟐𝟔𝟔𝟕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17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1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𝐀𝐥𝐭𝐞𝐫𝐧𝐚𝐭𝐢𝐯𝐞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</a:t>
                </a:r>
                <a:r>
                  <a:rPr lang="en-US" sz="3200" b="1" dirty="0"/>
                  <a:t>then evaluate an integral that requires 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substitution</a:t>
                </a:r>
                <a:r>
                  <a:rPr lang="en-US" sz="3200" b="1" dirty="0"/>
                  <a:t>.</a:t>
                </a:r>
                <a:endParaRPr lang="en-US" sz="3200" b="1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16209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Sometimes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solving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very difficult (or even impossible).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6209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038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such cases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you must </a:t>
                </a:r>
                <a:r>
                  <a:rPr lang="en-US" sz="3200" b="1" dirty="0"/>
                  <a:t>use a vertical rectangle (of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)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thus </a:t>
                </a:r>
                <a:r>
                  <a:rPr lang="en-US" sz="3200" b="1" dirty="0" smtClean="0"/>
                  <a:t>making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variable of integration.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8600"/>
                <a:ext cx="9144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0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position (horizontal or vertical) of the axis of revolution then determines </a:t>
                </a:r>
                <a:r>
                  <a:rPr lang="en-US" sz="3200" b="1" dirty="0" smtClean="0"/>
                  <a:t>the method </a:t>
                </a:r>
                <a:r>
                  <a:rPr lang="en-US" sz="3200" b="1" dirty="0"/>
                  <a:t>to be used. </a:t>
                </a:r>
                <a:r>
                  <a:rPr lang="en-US" sz="3200" b="1" dirty="0" smtClean="0"/>
                  <a:t>(this </a:t>
                </a:r>
                <a:r>
                  <a:rPr lang="en-US" sz="3200" b="1" dirty="0"/>
                  <a:t>is shown </a:t>
                </a:r>
                <a:r>
                  <a:rPr lang="en-US" sz="3200" b="1" dirty="0" smtClean="0"/>
                  <a:t>in the following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598412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𝐒𝐡𝐞𝐥𝐥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𝐌𝐞𝐭𝐡𝐨𝐝</m:t>
                      </m:r>
                      <m:r>
                        <a:rPr lang="en-US" sz="3200" b="1" i="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𝐍𝐞𝐜𝐞𝐬𝐬𝐚𝐫𝐲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volume of the solid formed by revolving the region bounded by the graphs </a:t>
                </a:r>
                <a:r>
                  <a:rPr lang="en-US" sz="3200" b="1" dirty="0" smtClean="0"/>
                  <a:t>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about the </a:t>
                </a:r>
                <a:r>
                  <a:rPr lang="en-US" sz="3200" b="1" dirty="0" smtClean="0"/>
                  <a:t>line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8412"/>
                <a:ext cx="9144000" cy="3802388"/>
              </a:xfrm>
              <a:prstGeom prst="rect">
                <a:avLst/>
              </a:prstGeom>
              <a:blipFill>
                <a:blip r:embed="rId3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83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246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region of interest is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3200" b="1" dirty="0" smtClean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246560"/>
              </a:xfrm>
              <a:prstGeom prst="rect">
                <a:avLst/>
              </a:prstGeom>
              <a:blipFill>
                <a:blip r:embed="rId2"/>
                <a:stretch>
                  <a:fillRect l="-1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71600"/>
                <a:ext cx="4733925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In the 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cannot easily solve </a:t>
                </a:r>
                <a:r>
                  <a:rPr lang="en-US" sz="3200" b="1" dirty="0" smtClean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in terms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4733925" cy="2325060"/>
              </a:xfrm>
              <a:prstGeom prst="rect">
                <a:avLst/>
              </a:prstGeom>
              <a:blipFill rotWithShape="0">
                <a:blip r:embed="rId3"/>
                <a:stretch>
                  <a:fillRect l="-3218" r="-2445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11012"/>
                <a:ext cx="473392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</a:t>
                </a:r>
                <a:r>
                  <a:rPr lang="en-US" sz="3200" b="1" dirty="0"/>
                  <a:t>variable of </a:t>
                </a:r>
                <a:r>
                  <a:rPr lang="en-US" sz="3200" b="1" dirty="0" smtClean="0"/>
                  <a:t>integration must be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you should choose </a:t>
                </a:r>
                <a:r>
                  <a:rPr lang="en-US" sz="3200" b="1" dirty="0" smtClean="0"/>
                  <a:t>vertical rectangles.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4733925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3218" r="-3089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25" y="1838325"/>
            <a:ext cx="44100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16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</a:t>
                </a:r>
                <a:r>
                  <a:rPr lang="en-US" sz="3200" b="1" dirty="0" smtClean="0"/>
                  <a:t>the rectangle </a:t>
                </a:r>
                <a:r>
                  <a:rPr lang="en-US" sz="3200" b="1" dirty="0"/>
                  <a:t>is parallel to the axis of revolution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use the shell </a:t>
                </a:r>
                <a:r>
                  <a:rPr lang="en-US" sz="3200" b="1" dirty="0" smtClean="0"/>
                  <a:t>method: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nary>
                        <m:nary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16925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48000"/>
            <a:ext cx="9144000" cy="10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957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830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1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6792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we slice perpendicular to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axis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get a washer.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582728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But to </a:t>
                </a:r>
                <a:r>
                  <a:rPr lang="en-US" sz="3200" b="1" dirty="0" smtClean="0"/>
                  <a:t>compute the </a:t>
                </a:r>
                <a:r>
                  <a:rPr lang="en-US" sz="3200" b="1" dirty="0"/>
                  <a:t>inner radius and the outer radius of the washer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we would </a:t>
                </a:r>
                <a:r>
                  <a:rPr lang="en-US" sz="3200" b="1" dirty="0"/>
                  <a:t>have to solve the cubic </a:t>
                </a:r>
                <a:r>
                  <a:rPr lang="en-US" sz="3200" b="1" dirty="0" smtClean="0"/>
                  <a:t>equation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3200" b="1" dirty="0" smtClean="0"/>
                  <a:t> for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/>
                  <a:t> in terms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that is </a:t>
                </a:r>
                <a:r>
                  <a:rPr lang="en-US" sz="3200" b="1" dirty="0"/>
                  <a:t>not easy.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82728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 l="-1667" r="-1667" b="-3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 is a method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called the method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𝐜𝐲𝐥𝐢𝐧𝐝𝐫𝐢𝐜𝐚𝐥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𝐬𝐡𝐞𝐥𝐥𝐬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that is easier to use in a </a:t>
                </a:r>
                <a:r>
                  <a:rPr lang="en-US" sz="3200" b="1" dirty="0" smtClean="0"/>
                  <a:t>case like </a:t>
                </a:r>
                <a:r>
                  <a:rPr lang="en-US" sz="3200" b="1" dirty="0"/>
                  <a:t>the one shown in Figure </a:t>
                </a:r>
                <a:r>
                  <a:rPr lang="en-US" sz="3200" b="1" dirty="0" smtClean="0"/>
                  <a:t>above.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>
                <a:blip r:embed="rId4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7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47244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 shows a cylindrical shell with inner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outer </a:t>
                </a:r>
                <a:r>
                  <a:rPr lang="en-US" sz="3200" b="1" dirty="0"/>
                  <a:t>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height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724400" cy="3046988"/>
              </a:xfrm>
              <a:prstGeom prst="rect">
                <a:avLst/>
              </a:prstGeom>
              <a:blipFill>
                <a:blip r:embed="rId2"/>
                <a:stretch>
                  <a:fillRect l="-3226" r="-3226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763307"/>
                <a:ext cx="9144000" cy="309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Its volume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3200" b="1" dirty="0" smtClean="0"/>
                  <a:t> is calculated by subtracting the 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of the </a:t>
                </a:r>
                <a:r>
                  <a:rPr lang="en-US" sz="3200" b="1" dirty="0"/>
                  <a:t>inner cylinder from the 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/>
                  <a:t> of the outer cylinder</a:t>
                </a:r>
                <a:r>
                  <a:rPr lang="en-US" sz="3200" b="1" dirty="0" smtClean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63307"/>
                <a:ext cx="9144000" cy="3094693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5824"/>
            <a:ext cx="4114800" cy="37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9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9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Grouping and expanding the terms produces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f>
                        <m:fPr>
                          <m:ctrlP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974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we 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(the thickness of the shell)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(</a:t>
                </a:r>
                <a:r>
                  <a:rPr lang="en-US" sz="3200" b="1" dirty="0"/>
                  <a:t>the average </a:t>
                </a:r>
                <a:r>
                  <a:rPr lang="en-US" sz="3200" b="1" dirty="0" smtClean="0"/>
                  <a:t>radius of </a:t>
                </a:r>
                <a:r>
                  <a:rPr lang="en-US" sz="3200" b="1" dirty="0"/>
                  <a:t>the shell)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this formula for the volume of a cylindrical shell </a:t>
                </a:r>
                <a:r>
                  <a:rPr lang="en-US" sz="3200" b="1" dirty="0" smtClean="0"/>
                  <a:t>becomes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   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∆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 smtClean="0"/>
                  <a:t>		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61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last formula can </a:t>
                </a:r>
                <a:r>
                  <a:rPr lang="en-US" sz="3200" b="1" dirty="0"/>
                  <a:t>be remembered </a:t>
                </a:r>
                <a:r>
                  <a:rPr lang="en-US" sz="3200" b="1" dirty="0" smtClean="0"/>
                  <a:t>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𝐜𝐢𝐫𝐜𝐮𝐦𝐟𝐞𝐫𝐞𝐧𝐜𝐞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𝐡𝐞𝐢𝐠𝐡𝐭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>
                              <a:latin typeface="Cambria Math" panose="02040503050406030204" pitchFamily="18" charset="0"/>
                            </a:rPr>
                            <m:t>𝐭𝐡𝐢𝐜𝐤𝐧𝐞𝐬𝐬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/>
                <a:r>
                  <a:rPr lang="en-US" sz="3200" b="1" dirty="0" smtClean="0"/>
                  <a:t>		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𝛑</m:t>
                        </m:r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sz="3200" b="1" dirty="0" smtClean="0"/>
                  <a:t>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</m:oMath>
                </a14:m>
                <a:r>
                  <a:rPr lang="en-US" sz="3200" b="1" dirty="0" smtClean="0"/>
                  <a:t>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3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057400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Now 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sz="3200" b="1" dirty="0"/>
                  <a:t> be the solid obtained by rotating about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the region bounded </a:t>
                </a:r>
                <a:r>
                  <a:rPr lang="en-US" sz="3200" b="1" dirty="0" smtClean="0"/>
                  <a:t>by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 smtClean="0"/>
                  <a:t> with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7400"/>
                <a:ext cx="9144000" cy="2231445"/>
              </a:xfrm>
              <a:prstGeom prst="rect">
                <a:avLst/>
              </a:prstGeom>
              <a:blipFill>
                <a:blip r:embed="rId3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7" y="4365724"/>
            <a:ext cx="8769386" cy="24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divide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 smtClean="0"/>
                  <a:t> into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subintervals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of </a:t>
                </a:r>
                <a:r>
                  <a:rPr lang="en-US" sz="3200" b="1" dirty="0"/>
                  <a:t>equal width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ba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 smtClean="0"/>
                  <a:t> be </a:t>
                </a:r>
                <a:r>
                  <a:rPr lang="en-US" sz="3200" b="1" dirty="0"/>
                  <a:t>the midpoint of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baseline="30000" dirty="0" smtClean="0"/>
                  <a:t>th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subinterval.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the rectangle with base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and height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bar>
                          </m:e>
                          <m:sub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is rotated </a:t>
                </a:r>
                <a:r>
                  <a:rPr lang="en-US" sz="3200" b="1" dirty="0"/>
                  <a:t>about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the result is a cylindrical shell with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average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ba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height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bar>
                          </m:e>
                          <m:sub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thickness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blipFill>
                <a:blip r:embed="rId3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1" y="3856227"/>
            <a:ext cx="4191000" cy="30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2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537</TotalTime>
  <Words>1373</Words>
  <Application>Microsoft Office PowerPoint</Application>
  <PresentationFormat>On-screen Show (4:3)</PresentationFormat>
  <Paragraphs>170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Cambria Math</vt:lpstr>
      <vt:lpstr>Century Gothic</vt:lpstr>
      <vt:lpstr>Courier New</vt:lpstr>
      <vt:lpstr>Palatino Linotype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59</cp:revision>
  <dcterms:created xsi:type="dcterms:W3CDTF">2006-08-16T00:00:00Z</dcterms:created>
  <dcterms:modified xsi:type="dcterms:W3CDTF">2021-03-19T05:34:02Z</dcterms:modified>
</cp:coreProperties>
</file>